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3" r:id="rId5"/>
    <p:sldId id="266" r:id="rId6"/>
    <p:sldId id="273" r:id="rId7"/>
    <p:sldId id="262" r:id="rId8"/>
    <p:sldId id="269" r:id="rId9"/>
    <p:sldId id="272" r:id="rId10"/>
    <p:sldId id="277" r:id="rId11"/>
    <p:sldId id="274" r:id="rId12"/>
    <p:sldId id="278" r:id="rId13"/>
    <p:sldId id="279" r:id="rId14"/>
    <p:sldId id="276" r:id="rId15"/>
    <p:sldId id="259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5CFB-239E-4968-AFA2-83EF89E081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AE45A-9B16-49AD-8429-6C7E673F2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pearls.ru/author/charles+darw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217443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Достижения</a:t>
            </a:r>
            <a:r>
              <a:rPr lang="uk-U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трудности</a:t>
            </a:r>
            <a:r>
              <a:rPr lang="uk-U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адаптационного</a:t>
            </a:r>
            <a:r>
              <a:rPr lang="uk-U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периода</a:t>
            </a:r>
            <a:r>
              <a:rPr lang="uk-U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uk-UA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5-го </a:t>
            </a:r>
            <a:r>
              <a:rPr lang="uk-UA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r">
              <a:buNone/>
            </a:pPr>
            <a:r>
              <a:rPr lang="uk-UA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Григорьева</a:t>
            </a: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А.И., </a:t>
            </a:r>
          </a:p>
          <a:p>
            <a:pPr algn="r">
              <a:buNone/>
            </a:pP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uk-UA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неуспеваемости 5-тиклассников: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90465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недостатки познавательной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10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приемов учебной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недостатки в развитии мотивационной сферы ребенка;</a:t>
            </a:r>
          </a:p>
          <a:p>
            <a:pPr>
              <a:buFont typeface="Wingdings" pitchFamily="2" charset="2"/>
              <a:buChar char="§"/>
            </a:pP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неадекватное использование ребенком своих индивидуальных типологических особенностей;</a:t>
            </a:r>
          </a:p>
          <a:p>
            <a:pPr>
              <a:buFont typeface="Wingdings" pitchFamily="2" charset="2"/>
              <a:buChar char="§"/>
            </a:pP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неумение учиться, преодолевать трудности;</a:t>
            </a:r>
          </a:p>
          <a:p>
            <a:pPr>
              <a:buFont typeface="Wingdings" pitchFamily="2" charset="2"/>
              <a:buChar char="§"/>
            </a:pP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трудности усвоения нового учебного материала;</a:t>
            </a:r>
          </a:p>
          <a:p>
            <a:pPr>
              <a:buFont typeface="Wingdings" pitchFamily="2" charset="2"/>
              <a:buChar char="§"/>
            </a:pP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медленный темп письма, чтения, счета;</a:t>
            </a:r>
          </a:p>
          <a:p>
            <a:pPr>
              <a:buFont typeface="Wingdings" pitchFamily="2" charset="2"/>
              <a:buChar char="§"/>
            </a:pP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невыполнение письменных заданий на уроке в полном объеме при ограничении времени, отведенного на работу;</a:t>
            </a:r>
          </a:p>
          <a:p>
            <a:pPr>
              <a:buFont typeface="Wingdings" pitchFamily="2" charset="2"/>
              <a:buChar char="§"/>
            </a:pP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требований учителя не в полном объеме;</a:t>
            </a:r>
          </a:p>
          <a:p>
            <a:pPr>
              <a:buFont typeface="Wingdings" pitchFamily="2" charset="2"/>
              <a:buChar char="§"/>
            </a:pP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неумение распределить время перемены;</a:t>
            </a:r>
          </a:p>
          <a:p>
            <a:pPr>
              <a:buFont typeface="Wingdings" pitchFamily="2" charset="2"/>
              <a:buChar char="§"/>
            </a:pPr>
            <a:r>
              <a:rPr lang="ru-RU" sz="10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невыполнение домашних заданий.</a:t>
            </a:r>
          </a:p>
          <a:p>
            <a:pPr>
              <a:buNone/>
            </a:pPr>
            <a:r>
              <a:rPr lang="ru-RU" sz="1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 по итогам контроля: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97666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Учителя учитывают возрастные учебные особенности обучающихся. </a:t>
            </a:r>
          </a:p>
          <a:p>
            <a:pPr>
              <a:buFont typeface="Wingdings" pitchFamily="2" charset="2"/>
              <a:buChar char="§"/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Хорошо знают предмет,  методику преподавания. </a:t>
            </a:r>
          </a:p>
          <a:p>
            <a:pPr>
              <a:buFont typeface="Wingdings" pitchFamily="2" charset="2"/>
              <a:buChar char="§"/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Проводится работа по формированию  </a:t>
            </a:r>
            <a:r>
              <a:rPr lang="ru-RU" sz="25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 предметных умений и навыков. </a:t>
            </a:r>
          </a:p>
          <a:p>
            <a:pPr>
              <a:buFont typeface="Wingdings" pitchFamily="2" charset="2"/>
              <a:buChar char="§"/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домашних заданий по предметам не превышает норму. 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Однако:</a:t>
            </a:r>
          </a:p>
          <a:p>
            <a:pPr>
              <a:buFont typeface="Wingdings" pitchFamily="2" charset="2"/>
              <a:buChar char="§"/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уроках редко используются элементы игры. </a:t>
            </a:r>
          </a:p>
          <a:p>
            <a:pPr>
              <a:buFont typeface="Wingdings" pitchFamily="2" charset="2"/>
              <a:buChar char="§"/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Иногда не учитывается уровень трудности темы.</a:t>
            </a:r>
          </a:p>
          <a:p>
            <a:pPr>
              <a:buFont typeface="Wingdings" pitchFamily="2" charset="2"/>
              <a:buChar char="§"/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вовлекаются в работу ученики, слабо успевающие по предмету.</a:t>
            </a:r>
          </a:p>
          <a:p>
            <a:pPr>
              <a:buFont typeface="Wingdings" pitchFamily="2" charset="2"/>
              <a:buChar char="§"/>
            </a:pPr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Редко проводится физкультминутка.</a:t>
            </a:r>
            <a:endParaRPr lang="ru-RU" sz="25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51520" y="245033"/>
            <a:ext cx="8568952" cy="447664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uk-UA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классному</a:t>
            </a:r>
            <a:r>
              <a:rPr lang="uk-UA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руководителю</a:t>
            </a:r>
            <a:r>
              <a:rPr lang="uk-UA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5-го </a:t>
            </a:r>
            <a:r>
              <a:rPr lang="uk-UA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61662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Работайте над формированием коллектива через разнообразные поручения, меняя группы.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Развивайте чувство коллективизма.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Приоритет отдавайте индивидуальной работе (наблюдение, беседы, анкетирование, поручения).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Избегайте «острых» углов, проявляйте сдержанность, терпеливость.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Помните: дети нуждаются в ласке, нежности, сострадании, заботе.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Своевременно и мудро поддерживайте детскую активность.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 привлекайте родителей и учителей-предметников к жизни класса.</a:t>
            </a:r>
            <a:endParaRPr lang="uk-UA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6926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учителям, преподающим в 5-ом классе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Посещайте уроки в 4-м классе. Познакомьтесь с методикой преподавания в начальных классах.</a:t>
            </a:r>
          </a:p>
          <a:p>
            <a:pPr>
              <a:buFont typeface="Wingdings" pitchFamily="2" charset="2"/>
              <a:buChar char="§"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Проработайте специальную психолого-педагогическую литературу.</a:t>
            </a:r>
          </a:p>
          <a:p>
            <a:pPr>
              <a:buFont typeface="Wingdings" pitchFamily="2" charset="2"/>
              <a:buChar char="§"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Помните: легче с первого урока вызвать к себе доверие, любовь ребенка, чем потом преодолеть недоверие.</a:t>
            </a:r>
          </a:p>
          <a:p>
            <a:pPr>
              <a:buFont typeface="Wingdings" pitchFamily="2" charset="2"/>
              <a:buChar char="§"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Используйте игровой материал, инструктажи, памятки, алгоритмы, карточки-опоры, образцы выполнения.</a:t>
            </a:r>
          </a:p>
          <a:p>
            <a:pPr>
              <a:buFont typeface="Wingdings" pitchFamily="2" charset="2"/>
              <a:buChar char="§"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течение урока и домой давайте конкретные доступные задания и требуйте их четкого выполнения.</a:t>
            </a:r>
          </a:p>
          <a:p>
            <a:pPr>
              <a:buFont typeface="Wingdings" pitchFamily="2" charset="2"/>
              <a:buChar char="§"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Тщательно обдумайте меры и приемы развития мышления, устной и письменной речи учащихся. </a:t>
            </a:r>
          </a:p>
          <a:p>
            <a:pPr>
              <a:buFont typeface="Wingdings" pitchFamily="2" charset="2"/>
              <a:buChar char="§"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Обеспечивайте систематическое повторение.</a:t>
            </a:r>
          </a:p>
          <a:p>
            <a:pPr>
              <a:buFont typeface="Wingdings" pitchFamily="2" charset="2"/>
              <a:buChar char="§"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Избегайте перегрузки детей.</a:t>
            </a:r>
          </a:p>
          <a:p>
            <a:pPr>
              <a:buFont typeface="Wingdings" pitchFamily="2" charset="2"/>
              <a:buChar char="§"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Посещайте уроки коллег, которые преподают в 5-ом классе.</a:t>
            </a:r>
            <a:endParaRPr lang="ru-RU" sz="2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родителям: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Узнайте как можно больше о трудностях в учебе. </a:t>
            </a:r>
          </a:p>
          <a:p>
            <a:pPr>
              <a:buFont typeface="Wingdings" pitchFamily="2" charset="2"/>
              <a:buChar char="§"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Хвалите вашего ребенка, когда он что-то выполняет хорошо.</a:t>
            </a:r>
          </a:p>
          <a:p>
            <a:pPr>
              <a:buFont typeface="Wingdings" pitchFamily="2" charset="2"/>
              <a:buChar char="§"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Помогите ребенку учиться, используя свои сильные стороны.</a:t>
            </a:r>
          </a:p>
          <a:p>
            <a:pPr>
              <a:buFont typeface="Wingdings" pitchFamily="2" charset="2"/>
              <a:buChar char="§"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Сделайте выполнение домашнего задания приоритетом. Узнайте больше о том, как помочь вашему ребенку выполнять домашние задания.</a:t>
            </a:r>
          </a:p>
          <a:p>
            <a:pPr>
              <a:buFont typeface="Wingdings" pitchFamily="2" charset="2"/>
              <a:buChar char="§"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Обратите внимание на состояние умственного развития вашего ребенка.</a:t>
            </a:r>
          </a:p>
          <a:p>
            <a:pPr>
              <a:buFont typeface="Wingdings" pitchFamily="2" charset="2"/>
              <a:buChar char="§"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Наладьте хорошие отношения с учителями вашего ребенка. Постоянно общайтесь, обменивайтесь информацией об успехах вашего ребенка в школе и дома.</a:t>
            </a:r>
          </a:p>
          <a:p>
            <a:pPr>
              <a:buFont typeface="Wingdings" pitchFamily="2" charset="2"/>
              <a:buChar char="§"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Позвольте вашему ребенку выполнять определенную работу по хозяйству. Это может добавить ему уверенности в себе и даст возможность отработать определенные навыки.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для  5-тиклассников: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1662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Овладевать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базовыми школьными знаниями и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умениями. </a:t>
            </a:r>
          </a:p>
          <a:p>
            <a:pPr>
              <a:buFont typeface="Wingdings" pitchFamily="2" charset="2"/>
              <a:buChar char="§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умения учиться в средней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школе.</a:t>
            </a:r>
          </a:p>
          <a:p>
            <a:pPr>
              <a:buFont typeface="Wingdings" pitchFamily="2" charset="2"/>
              <a:buChar char="§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учебную мотивацию, интерес к учению.</a:t>
            </a:r>
          </a:p>
          <a:p>
            <a:pPr>
              <a:buFont typeface="Wingdings" pitchFamily="2" charset="2"/>
              <a:buChar char="§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Овладевать умениями добиваться успеха и правильно относиться к успехам и неудачам, развивать уверенность в себе. </a:t>
            </a:r>
          </a:p>
          <a:p>
            <a:pPr>
              <a:buFont typeface="Wingdings" pitchFamily="2" charset="2"/>
              <a:buChar char="§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Учиться навыкам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сотрудничества со сверстниками,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умению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соревноваться с другими, правильно и разносторонне сравнивать свои результаты с успешностью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других. </a:t>
            </a:r>
          </a:p>
          <a:p>
            <a:pPr>
              <a:buFont typeface="Wingdings" pitchFamily="2" charset="2"/>
              <a:buChar char="§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представления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себе как об умелом человеке с большими возможностями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Спасибо за внимание!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надеюсь, что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Проект «Ново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ї Української школи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поможет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нам, педагогам, </a:t>
            </a: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“посмотреть”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по-другому на ученика,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 совместная работа педагогов, родителей и учащихся нашей школы даст плоды в успешной адаптации пятиклассников!!!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Выживают не самые сильные и не самые умные, а самые быстро адаптирующиеся к 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переменам.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000" i="1" dirty="0">
                <a:hlinkClick r:id="rId2"/>
              </a:rPr>
              <a:t/>
            </a:r>
            <a:br>
              <a:rPr lang="ru-RU" sz="4000" i="1" dirty="0">
                <a:hlinkClick r:id="rId2"/>
              </a:rPr>
            </a:br>
            <a:r>
              <a:rPr lang="ru-RU" sz="4000" b="1" i="1" dirty="0" smtClean="0">
                <a:solidFill>
                  <a:srgbClr val="002060"/>
                </a:solidFill>
                <a:hlinkClick r:id="rId2"/>
              </a:rPr>
              <a:t>Чарльз  Дарвин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процесс приспособления к новым условиям.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неумение решать новые задачи, поставленные самой жизнью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Адаптация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школьника зависит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от: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интеллектуальной готовности ученика;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коммуникативных навыков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соблюдения школьных правил;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ориентации в новых ситуациях;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требований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родителей;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требований учителей.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90465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Пятый класс – это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один из выдающихся этапов в жизни ребёнка; 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переломный период в жизни пятиклассника; 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просто переход от одной ступени к другой;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осуществление перехода к новому образу жизни, к новым условиям деятельности, к новому положению в обществе,  к новым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взаимоотноше-ниям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 взрослыми, сверстниками, учителями. </a:t>
            </a:r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сложность адаптации в отношениях с новыми учителями-предметниками, которая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сопровож-дается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часто конфликтами, взаимным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недоволь-ством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Признаки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успешной адаптации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удовлетворенность ребенка процессом обучения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ученик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легко справляется с программой;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степень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самостоятельности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ученика 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выполнении им учебных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заданий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готовность прибегнуть к помощи взрослого лишь ПОСЛЕ попыток выполнить задание самому;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удовлетворенность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межличностными отношениями – с одноклассниками и учителем.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6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младшего подростка: </a:t>
            </a:r>
            <a:endParaRPr lang="ru-RU" sz="6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потребность </a:t>
            </a:r>
            <a:r>
              <a:rPr lang="ru-RU" sz="5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достойном положении в коллективе сверстников, в семье; </a:t>
            </a:r>
            <a:endParaRPr lang="ru-RU" sz="5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стремление </a:t>
            </a:r>
            <a:r>
              <a:rPr lang="ru-RU" sz="5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обзавестись верным другом; </a:t>
            </a:r>
            <a:endParaRPr lang="ru-RU" sz="5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стремление </a:t>
            </a:r>
            <a:r>
              <a:rPr lang="ru-RU" sz="5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избежать изоляции, как в классе, так и в малом коллективе; </a:t>
            </a:r>
            <a:endParaRPr lang="ru-RU" sz="5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повышенный </a:t>
            </a:r>
            <a:r>
              <a:rPr lang="ru-RU" sz="5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 к вопросу о “соотношении сил” в классе; </a:t>
            </a:r>
            <a:endParaRPr lang="ru-RU" sz="5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стремление </a:t>
            </a:r>
            <a:r>
              <a:rPr lang="ru-RU" sz="5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отмежеваться от всего подчеркнуто детского; </a:t>
            </a:r>
            <a:endParaRPr lang="ru-RU" sz="5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5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авторитета возраста; </a:t>
            </a:r>
            <a:endParaRPr lang="ru-RU" sz="5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отвращение </a:t>
            </a:r>
            <a:r>
              <a:rPr lang="ru-RU" sz="5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необоснованным запретам; </a:t>
            </a:r>
            <a:endParaRPr lang="ru-RU" sz="5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переоценка </a:t>
            </a:r>
            <a:r>
              <a:rPr lang="ru-RU" sz="5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своих возможностей; </a:t>
            </a:r>
            <a:endParaRPr lang="ru-RU" sz="5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5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адаптации к неудачам; </a:t>
            </a:r>
            <a:endParaRPr lang="ru-RU" sz="5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ярко </a:t>
            </a:r>
            <a:r>
              <a:rPr lang="ru-RU" sz="5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выраженная </a:t>
            </a:r>
            <a:r>
              <a:rPr lang="ru-RU" sz="5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эмоциональность.</a:t>
            </a:r>
            <a:endParaRPr lang="ru-RU" sz="59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Признаки </a:t>
            </a:r>
            <a:r>
              <a:rPr lang="ru-RU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3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сталый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утомлённый внешний вид 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ребёнка;</a:t>
            </a:r>
          </a:p>
          <a:p>
            <a:pPr>
              <a:buFont typeface="Wingdings" pitchFamily="2" charset="2"/>
              <a:buChar char="§"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ежелание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ребёнка делиться своими </a:t>
            </a:r>
            <a:r>
              <a:rPr lang="ru-RU" sz="33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впечат-лениями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проведённом 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дне;</a:t>
            </a:r>
          </a:p>
          <a:p>
            <a:pPr>
              <a:buFont typeface="Wingdings" pitchFamily="2" charset="2"/>
              <a:buChar char="§"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тремление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отвлечь взрослого от школьных событий, переключить внимание на другие 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темы;</a:t>
            </a:r>
          </a:p>
          <a:p>
            <a:pPr>
              <a:buFont typeface="Wingdings" pitchFamily="2" charset="2"/>
              <a:buChar char="§"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ежелания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выполнять домашние 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задания; </a:t>
            </a:r>
          </a:p>
          <a:p>
            <a:pPr>
              <a:buFont typeface="Wingdings" pitchFamily="2" charset="2"/>
              <a:buChar char="§"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егативные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характеристики в адрес школы, учителей, 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одноклассников;</a:t>
            </a:r>
          </a:p>
          <a:p>
            <a:pPr>
              <a:buFont typeface="Wingdings" pitchFamily="2" charset="2"/>
              <a:buChar char="§"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алобы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 или иные события, связанные со 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школой;</a:t>
            </a:r>
          </a:p>
          <a:p>
            <a:pPr>
              <a:buFont typeface="Wingdings" pitchFamily="2" charset="2"/>
              <a:buChar char="§"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еспокойный сон;</a:t>
            </a:r>
          </a:p>
          <a:p>
            <a:pPr>
              <a:buFont typeface="Wingdings" pitchFamily="2" charset="2"/>
              <a:buChar char="§"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рудности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утреннего пробуждения, 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вялость; </a:t>
            </a:r>
          </a:p>
          <a:p>
            <a:pPr>
              <a:buFont typeface="Wingdings" pitchFamily="2" charset="2"/>
              <a:buChar char="§"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остоянные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жалобы на плохое самочувствие.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Анкета « Отношение школьников к учению»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832648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Какие учебные предметы тебе больше всего нравились в начальной школе? 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Назови свой самый любимый учебный предмет в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5 классе. 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Какие учебные предметы в 5 классе тебе не нравятся ? 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Испытывал ли ты трудности, учась в начальной школе? 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Тебе нравится учиться в 5 классе?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Какие виды работ на уроке тебе нравятся?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Много ли времени затрачиваешь на выполнение домашних заданий? 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Чем любишь заниматься в свободное время?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администрации школы по контролю за адаптацией  5-тиклассников»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1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Проанализированы  результаты контрольных работ по математике, русскому языку, украинскому языку  на конец  учебного года.</a:t>
            </a:r>
          </a:p>
          <a:p>
            <a:pPr>
              <a:buFont typeface="Wingdings" pitchFamily="2" charset="2"/>
              <a:buChar char="§"/>
            </a:pPr>
            <a:r>
              <a:rPr lang="ru-RU" sz="1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Посещены и проанализированы уроки в 5 классе. </a:t>
            </a:r>
          </a:p>
          <a:p>
            <a:pPr>
              <a:buFont typeface="Wingdings" pitchFamily="2" charset="2"/>
              <a:buChar char="§"/>
            </a:pPr>
            <a:r>
              <a:rPr lang="ru-RU" sz="1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Проведена проверка дневников обучающихся.</a:t>
            </a:r>
          </a:p>
          <a:p>
            <a:pPr>
              <a:buFont typeface="Wingdings" pitchFamily="2" charset="2"/>
              <a:buChar char="§"/>
            </a:pPr>
            <a:r>
              <a:rPr lang="ru-RU" sz="1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Проверен классный журнал 5 класса с целью контроля над осуществлением учителями-предметниками текущего тематического контроля, объективностью оценивания знаний обучающихся.</a:t>
            </a:r>
          </a:p>
          <a:p>
            <a:pPr>
              <a:buFont typeface="Wingdings" pitchFamily="2" charset="2"/>
              <a:buChar char="§"/>
            </a:pPr>
            <a:r>
              <a:rPr lang="ru-RU" sz="1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Проведено анкетирование учащихся 5 класса «Отношение школьников к учению».</a:t>
            </a:r>
          </a:p>
          <a:p>
            <a:pPr>
              <a:buFont typeface="Wingdings" pitchFamily="2" charset="2"/>
              <a:buChar char="§"/>
            </a:pPr>
            <a:r>
              <a:rPr lang="ru-RU" sz="1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Проведены беседы с  родителями.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483</TotalTime>
  <Words>938</Words>
  <Application>Microsoft Office PowerPoint</Application>
  <PresentationFormat>Экран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Анкета « Отношение школьников к учению» </vt:lpstr>
      <vt:lpstr>Работа администрации школы по контролю за адаптацией  5-тиклассников»</vt:lpstr>
      <vt:lpstr>Причины неуспеваемости 5-тиклассников:</vt:lpstr>
      <vt:lpstr>Выводы по итогам контроля:</vt:lpstr>
      <vt:lpstr> Рекомендации классному руководителю 5-го класса </vt:lpstr>
      <vt:lpstr>Рекомендации учителям, преподающим в 5-ом классе</vt:lpstr>
      <vt:lpstr>Рекомендации родителям:</vt:lpstr>
      <vt:lpstr> Рекомендации для  5-тиклассников:  </vt:lpstr>
      <vt:lpstr> Спасибо за внимание!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RePack by Diakov</cp:lastModifiedBy>
  <cp:revision>50</cp:revision>
  <dcterms:created xsi:type="dcterms:W3CDTF">2016-11-12T14:30:49Z</dcterms:created>
  <dcterms:modified xsi:type="dcterms:W3CDTF">2002-01-01T03:10:15Z</dcterms:modified>
</cp:coreProperties>
</file>